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Work Sans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  <p:embeddedFont>
      <p:font typeface="Work Sans Regular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CEB2A6-28A7-408A-A051-DF178A5FB298}">
  <a:tblStyle styleId="{1CCEB2A6-28A7-408A-A051-DF178A5FB2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Work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oboto-regular.fntdata"/><Relationship Id="rId36" Type="http://schemas.openxmlformats.org/officeDocument/2006/relationships/slide" Target="slides/slide29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3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5.xml"/><Relationship Id="rId66" Type="http://schemas.openxmlformats.org/officeDocument/2006/relationships/font" Target="fonts/WorkSansRegular-bold.fntdata"/><Relationship Id="rId21" Type="http://schemas.openxmlformats.org/officeDocument/2006/relationships/slide" Target="slides/slide14.xml"/><Relationship Id="rId65" Type="http://schemas.openxmlformats.org/officeDocument/2006/relationships/font" Target="fonts/WorkSansRegular-regular.fntdata"/><Relationship Id="rId24" Type="http://schemas.openxmlformats.org/officeDocument/2006/relationships/slide" Target="slides/slide17.xml"/><Relationship Id="rId68" Type="http://schemas.openxmlformats.org/officeDocument/2006/relationships/font" Target="fonts/WorkSansRegular-boldItalic.fntdata"/><Relationship Id="rId23" Type="http://schemas.openxmlformats.org/officeDocument/2006/relationships/slide" Target="slides/slide16.xml"/><Relationship Id="rId67" Type="http://schemas.openxmlformats.org/officeDocument/2006/relationships/font" Target="fonts/WorkSansRegular-italic.fntdata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WorkSans-italic.fntdata"/><Relationship Id="rId50" Type="http://schemas.openxmlformats.org/officeDocument/2006/relationships/font" Target="fonts/WorkSans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WorkSans-boldItalic.fntdata"/><Relationship Id="rId11" Type="http://schemas.openxmlformats.org/officeDocument/2006/relationships/slide" Target="slides/slide4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6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5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8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7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sql/sql_join_self.asp" TargetMode="External"/><Relationship Id="rId3" Type="http://schemas.openxmlformats.org/officeDocument/2006/relationships/hyperlink" Target="https://www.sqlshack.com/sql-cross-join-with-examples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994a556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994a556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9f41b0d9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9f41b0d9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6e508668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6e508668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6e508668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6e508668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6e508668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6e508668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6e508668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6e508668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6e5086680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6e5086680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6e5086680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6e5086680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994a556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b994a556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b994a556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b994a55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9f41b0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9f41b0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718a45b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718a45b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Self Joins -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w3 schools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Cartesian product &amp; cross joins-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 with menu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Correlated subqueries - intro CA 3.6.4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 3.06.2,3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b994a556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b994a556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b994a556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b994a556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tomorrow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74e4783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74e4783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74e4783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74e4783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74e47838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74e4783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74e4783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74e4783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your sql comfort zone - kahoot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b994a556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b994a556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b994a556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b994a556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b994a556c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5b994a556c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6a6026c3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6a6026c3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994a556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b994a556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53020c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53020c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Tomorrow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on joins multiple tables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lecture:</a:t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 self joins and cross joins </a:t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QL comfort zone - class quiz /kahoot</a:t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: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Self and Cross join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Using temporary tables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BOG - SQL views /stored procedures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f41b0d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f41b0d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994a556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994a556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9f41b0d9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9f41b0d9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b994a556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b994a556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4.jp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9" Type="http://schemas.openxmlformats.org/officeDocument/2006/relationships/hyperlink" Target="https://www.sqlshack.com/sql-cross-join-with-examples/" TargetMode="External"/><Relationship Id="rId5" Type="http://schemas.openxmlformats.org/officeDocument/2006/relationships/image" Target="../media/image11.jpg"/><Relationship Id="rId6" Type="http://schemas.openxmlformats.org/officeDocument/2006/relationships/image" Target="../media/image23.jpg"/><Relationship Id="rId7" Type="http://schemas.openxmlformats.org/officeDocument/2006/relationships/hyperlink" Target="https://www.sqlservertutorial.net/sql-server-basics/sql-server-self-join/" TargetMode="External"/><Relationship Id="rId8" Type="http://schemas.openxmlformats.org/officeDocument/2006/relationships/hyperlink" Target="https://www.w3schools.com/sql/sql_join_self.as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4.jpg"/><Relationship Id="rId5" Type="http://schemas.openxmlformats.org/officeDocument/2006/relationships/image" Target="../media/image11.jpg"/><Relationship Id="rId6" Type="http://schemas.openxmlformats.org/officeDocument/2006/relationships/hyperlink" Target="https://www.sqlservertutorial.net/sql-server-basics/sql-server-self-join/" TargetMode="External"/><Relationship Id="rId7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11.jpg"/><Relationship Id="rId6" Type="http://schemas.openxmlformats.org/officeDocument/2006/relationships/hyperlink" Target="https://www.sqlservertutorial.net/sql-server-basics/sql-server-self-join/" TargetMode="External"/><Relationship Id="rId7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4.jpg"/><Relationship Id="rId5" Type="http://schemas.openxmlformats.org/officeDocument/2006/relationships/image" Target="../media/image11.jpg"/><Relationship Id="rId6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11.jpg"/><Relationship Id="rId6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/>
        </p:nvSpPr>
        <p:spPr>
          <a:xfrm>
            <a:off x="1950075" y="3678200"/>
            <a:ext cx="545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Unit 3 - SQL joins, Sub Queries, ML- Classification, Regression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 2020</a:t>
            </a:r>
            <a:r>
              <a:rPr lang="en" sz="10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| BERLIN</a:t>
            </a:r>
            <a:endParaRPr sz="10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1950075" y="33866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77C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5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35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5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kata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10am Review 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Icebreaker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Window functions - CA 3.2.2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12:00 - 13:00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35"/>
          <p:cNvPicPr preferRelativeResize="0"/>
          <p:nvPr/>
        </p:nvPicPr>
        <p:blipFill rotWithShape="1">
          <a:blip r:embed="rId6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Guest lecture 1pm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BOG - SQL views /stored procedures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Temporary tables - CA 3.2.3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 of self joins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Self Joins -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w3 schools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Cartesian product &amp; cross joins-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example with menu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5 min getupanddance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Self contained sub queries- CA 3.4.4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Sub queries +where -CA 3.5.1,2,3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-fresh air break 20 mins</a:t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16:30-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tretch - Lab SQL self cross Join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Skip lab on normalisation! 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subqueries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76" y="1158450"/>
            <a:ext cx="8994125" cy="23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25" y="1083275"/>
            <a:ext cx="5235575" cy="3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/>
        </p:nvSpPr>
        <p:spPr>
          <a:xfrm>
            <a:off x="535975" y="1194200"/>
            <a:ext cx="2238000" cy="3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SUM(sale)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OVER</a:t>
            </a:r>
            <a:r>
              <a:rPr lang="en"/>
              <a:t>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Partition BY</a:t>
            </a:r>
            <a:r>
              <a:rPr lang="en"/>
              <a:t> fiscal_year)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‘total_sales’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salestable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eg SUM()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Partition </a:t>
            </a:r>
            <a:r>
              <a:rPr lang="en"/>
              <a:t>by fiscal_year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DD4A68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profit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OVER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PARTITION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0077A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 sz="18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country</a:t>
            </a:r>
            <a:r>
              <a:rPr lang="en" sz="185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25" y="1290125"/>
            <a:ext cx="7940650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/>
        </p:nvSpPr>
        <p:spPr>
          <a:xfrm>
            <a:off x="621275" y="54017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Window functions</a:t>
            </a:r>
            <a:endParaRPr b="1" i="1" sz="25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693000" y="1286525"/>
            <a:ext cx="77580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Window = “Partition” (PARTITION BY)  + “Ordering” (ORDER BY) +  “Frame” (ROW/RANGE)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defines the set where the function will be applied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(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PARTITION BY -&gt; Divides the set in “chunks” where the function is applied independently (similar to  GROUP BY)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ORDER BY -&gt; How to sort the elements within the partition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ROW or RANGE -&gt; Set “boundaries” within each “chunk”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) [AS alias]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WINDOW = </a:t>
            </a:r>
            <a:r>
              <a:rPr b="1" lang="en" sz="21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PARTITION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b="1" lang="en" sz="21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ORDER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FRAME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0"/>
          <p:cNvSpPr/>
          <p:nvPr/>
        </p:nvSpPr>
        <p:spPr>
          <a:xfrm>
            <a:off x="738200" y="1726400"/>
            <a:ext cx="3297900" cy="26550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720000" dist="19050">
              <a:srgbClr val="FFFF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0"/>
          <p:cNvSpPr/>
          <p:nvPr/>
        </p:nvSpPr>
        <p:spPr>
          <a:xfrm>
            <a:off x="4853000" y="1726400"/>
            <a:ext cx="3297900" cy="26550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720000" dist="19050">
              <a:srgbClr val="FFFF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40"/>
          <p:cNvCxnSpPr>
            <a:stCxn id="217" idx="3"/>
            <a:endCxn id="218" idx="1"/>
          </p:cNvCxnSpPr>
          <p:nvPr/>
        </p:nvCxnSpPr>
        <p:spPr>
          <a:xfrm>
            <a:off x="4036100" y="3053900"/>
            <a:ext cx="816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40"/>
          <p:cNvSpPr/>
          <p:nvPr/>
        </p:nvSpPr>
        <p:spPr>
          <a:xfrm>
            <a:off x="4869650" y="1738325"/>
            <a:ext cx="1333500" cy="126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0"/>
          <p:cNvSpPr/>
          <p:nvPr/>
        </p:nvSpPr>
        <p:spPr>
          <a:xfrm>
            <a:off x="4869650" y="3000425"/>
            <a:ext cx="1333500" cy="138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0"/>
          <p:cNvSpPr/>
          <p:nvPr/>
        </p:nvSpPr>
        <p:spPr>
          <a:xfrm>
            <a:off x="6205525" y="1738325"/>
            <a:ext cx="1333500" cy="12621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6205525" y="2998006"/>
            <a:ext cx="1333500" cy="13809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/>
          <p:nvPr/>
        </p:nvSpPr>
        <p:spPr>
          <a:xfrm>
            <a:off x="7560475" y="1738325"/>
            <a:ext cx="590400" cy="7113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/>
          <p:nvPr/>
        </p:nvSpPr>
        <p:spPr>
          <a:xfrm>
            <a:off x="7560475" y="2424125"/>
            <a:ext cx="590400" cy="5835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0"/>
          <p:cNvSpPr/>
          <p:nvPr/>
        </p:nvSpPr>
        <p:spPr>
          <a:xfrm>
            <a:off x="7560475" y="3033725"/>
            <a:ext cx="590400" cy="5835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0"/>
          <p:cNvSpPr/>
          <p:nvPr/>
        </p:nvSpPr>
        <p:spPr>
          <a:xfrm>
            <a:off x="7560475" y="3617225"/>
            <a:ext cx="590400" cy="7620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0"/>
          <p:cNvSpPr/>
          <p:nvPr/>
        </p:nvSpPr>
        <p:spPr>
          <a:xfrm>
            <a:off x="8143875" y="1726419"/>
            <a:ext cx="492900" cy="2655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5038725" y="23145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</a:t>
            </a:r>
            <a:endParaRPr/>
          </a:p>
        </p:txBody>
      </p:sp>
      <p:sp>
        <p:nvSpPr>
          <p:cNvPr id="230" name="Google Shape;230;p40"/>
          <p:cNvSpPr txBox="1"/>
          <p:nvPr/>
        </p:nvSpPr>
        <p:spPr>
          <a:xfrm>
            <a:off x="5038725" y="35337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</a:t>
            </a:r>
            <a:endParaRPr/>
          </a:p>
        </p:txBody>
      </p:sp>
      <p:cxnSp>
        <p:nvCxnSpPr>
          <p:cNvPr id="231" name="Google Shape;231;p40"/>
          <p:cNvCxnSpPr/>
          <p:nvPr/>
        </p:nvCxnSpPr>
        <p:spPr>
          <a:xfrm>
            <a:off x="6893725" y="2164550"/>
            <a:ext cx="0" cy="738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40"/>
          <p:cNvCxnSpPr/>
          <p:nvPr/>
        </p:nvCxnSpPr>
        <p:spPr>
          <a:xfrm>
            <a:off x="6893725" y="3459950"/>
            <a:ext cx="0" cy="738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40"/>
          <p:cNvSpPr txBox="1"/>
          <p:nvPr/>
        </p:nvSpPr>
        <p:spPr>
          <a:xfrm>
            <a:off x="6486525" y="17811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sp>
        <p:nvSpPr>
          <p:cNvPr id="234" name="Google Shape;234;p40"/>
          <p:cNvSpPr txBox="1"/>
          <p:nvPr/>
        </p:nvSpPr>
        <p:spPr>
          <a:xfrm>
            <a:off x="6486525" y="30765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7553325" y="17811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</a:t>
            </a:r>
            <a:endParaRPr/>
          </a:p>
        </p:txBody>
      </p:sp>
      <p:sp>
        <p:nvSpPr>
          <p:cNvPr id="236" name="Google Shape;236;p40"/>
          <p:cNvSpPr txBox="1"/>
          <p:nvPr/>
        </p:nvSpPr>
        <p:spPr>
          <a:xfrm>
            <a:off x="7553325" y="30003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</a:t>
            </a:r>
            <a:endParaRPr/>
          </a:p>
        </p:txBody>
      </p:sp>
      <p:cxnSp>
        <p:nvCxnSpPr>
          <p:cNvPr id="237" name="Google Shape;237;p40"/>
          <p:cNvCxnSpPr/>
          <p:nvPr/>
        </p:nvCxnSpPr>
        <p:spPr>
          <a:xfrm>
            <a:off x="7841450" y="2264575"/>
            <a:ext cx="0" cy="345300"/>
          </a:xfrm>
          <a:prstGeom prst="straightConnector1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40"/>
          <p:cNvCxnSpPr/>
          <p:nvPr/>
        </p:nvCxnSpPr>
        <p:spPr>
          <a:xfrm>
            <a:off x="7841450" y="3483775"/>
            <a:ext cx="0" cy="345300"/>
          </a:xfrm>
          <a:prstGeom prst="straightConnector1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40"/>
          <p:cNvSpPr txBox="1"/>
          <p:nvPr/>
        </p:nvSpPr>
        <p:spPr>
          <a:xfrm>
            <a:off x="7934325" y="1323975"/>
            <a:ext cx="90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col</a:t>
            </a:r>
            <a:endParaRPr/>
          </a:p>
        </p:txBody>
      </p:sp>
      <p:cxnSp>
        <p:nvCxnSpPr>
          <p:cNvPr id="240" name="Google Shape;240;p40"/>
          <p:cNvCxnSpPr/>
          <p:nvPr/>
        </p:nvCxnSpPr>
        <p:spPr>
          <a:xfrm>
            <a:off x="8241500" y="1881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0"/>
          <p:cNvCxnSpPr/>
          <p:nvPr/>
        </p:nvCxnSpPr>
        <p:spPr>
          <a:xfrm>
            <a:off x="8241500" y="20336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40"/>
          <p:cNvCxnSpPr/>
          <p:nvPr/>
        </p:nvCxnSpPr>
        <p:spPr>
          <a:xfrm>
            <a:off x="8241500" y="21860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40"/>
          <p:cNvCxnSpPr/>
          <p:nvPr/>
        </p:nvCxnSpPr>
        <p:spPr>
          <a:xfrm>
            <a:off x="8241500" y="23384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40"/>
          <p:cNvCxnSpPr/>
          <p:nvPr/>
        </p:nvCxnSpPr>
        <p:spPr>
          <a:xfrm>
            <a:off x="8241500" y="24908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40"/>
          <p:cNvCxnSpPr/>
          <p:nvPr/>
        </p:nvCxnSpPr>
        <p:spPr>
          <a:xfrm>
            <a:off x="8241500" y="2643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40"/>
          <p:cNvCxnSpPr/>
          <p:nvPr/>
        </p:nvCxnSpPr>
        <p:spPr>
          <a:xfrm>
            <a:off x="8241500" y="27956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0"/>
          <p:cNvCxnSpPr/>
          <p:nvPr/>
        </p:nvCxnSpPr>
        <p:spPr>
          <a:xfrm>
            <a:off x="8241500" y="29480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0"/>
          <p:cNvCxnSpPr/>
          <p:nvPr/>
        </p:nvCxnSpPr>
        <p:spPr>
          <a:xfrm>
            <a:off x="8241500" y="31004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0"/>
          <p:cNvCxnSpPr/>
          <p:nvPr/>
        </p:nvCxnSpPr>
        <p:spPr>
          <a:xfrm>
            <a:off x="8241500" y="32528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40"/>
          <p:cNvCxnSpPr/>
          <p:nvPr/>
        </p:nvCxnSpPr>
        <p:spPr>
          <a:xfrm>
            <a:off x="8241500" y="3405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40"/>
          <p:cNvCxnSpPr/>
          <p:nvPr/>
        </p:nvCxnSpPr>
        <p:spPr>
          <a:xfrm>
            <a:off x="8241500" y="35576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40"/>
          <p:cNvCxnSpPr/>
          <p:nvPr/>
        </p:nvCxnSpPr>
        <p:spPr>
          <a:xfrm>
            <a:off x="8241500" y="37100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0"/>
          <p:cNvCxnSpPr/>
          <p:nvPr/>
        </p:nvCxnSpPr>
        <p:spPr>
          <a:xfrm>
            <a:off x="8241500" y="38624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40"/>
          <p:cNvCxnSpPr/>
          <p:nvPr/>
        </p:nvCxnSpPr>
        <p:spPr>
          <a:xfrm>
            <a:off x="8241500" y="40148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40"/>
          <p:cNvCxnSpPr/>
          <p:nvPr/>
        </p:nvCxnSpPr>
        <p:spPr>
          <a:xfrm>
            <a:off x="8241500" y="4167200"/>
            <a:ext cx="285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Next steps :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ORDER TO THE WINDOW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585600" y="1544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fruit, size, avg(size) OVER (PARTITION BY fruit ORDER BY fruit DESC) AS Mean_size FROM table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4" name="Google Shape;264;p41"/>
          <p:cNvGraphicFramePr/>
          <p:nvPr/>
        </p:nvGraphicFramePr>
        <p:xfrm>
          <a:off x="952500" y="17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{1CCEB2A6-28A7-408A-A051-DF178A5FB298}</a:tableStyleId>
              </a:tblPr>
              <a:tblGrid>
                <a:gridCol w="1118200"/>
                <a:gridCol w="111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fruit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Coconut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2E2E2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DC5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5" name="Google Shape;265;p41"/>
          <p:cNvGraphicFramePr/>
          <p:nvPr/>
        </p:nvGraphicFramePr>
        <p:xfrm>
          <a:off x="4762500" y="17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{1CCEB2A6-28A7-408A-A051-DF178A5FB298}</a:tableStyleId>
              </a:tblPr>
              <a:tblGrid>
                <a:gridCol w="1149125"/>
                <a:gridCol w="1149125"/>
                <a:gridCol w="114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fruit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Mean_size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Coconut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C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C5F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cxnSp>
        <p:nvCxnSpPr>
          <p:cNvPr id="266" name="Google Shape;266;p41"/>
          <p:cNvCxnSpPr/>
          <p:nvPr/>
        </p:nvCxnSpPr>
        <p:spPr>
          <a:xfrm flipH="1" rot="10800000">
            <a:off x="3354250" y="2518650"/>
            <a:ext cx="1242900" cy="10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Bank database window functions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loan_id, account_id, amount, payments, duration, 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"Balance"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payments) over (partition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duration, balance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loan_id, account_id, amount, payments, duration, 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"Balance"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payments) over (partition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amounts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‘Hump day’ Wednesday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morning sunshine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/of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 of self joins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join v subquery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 3.05.2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Nested subqueries parent/child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Revisit Rank (window fx)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Walk through CA 3.05.3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12:30 - 14:00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7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Nerdiest  tshirt - time to vote!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Common Table Expressions CA 3.06.1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Working with Views CA 3.06.2,3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5 min getupanddance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Correlated subqueries - intro CA 3.6.4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Fresh air 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oga- chair yoga or …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16:30-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Advanced 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(optional) Review / have another go at  in class activities from today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/>
        </p:nvSpPr>
        <p:spPr>
          <a:xfrm>
            <a:off x="658975" y="2324700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What will I learn in this unit?</a:t>
            </a:r>
            <a:endParaRPr b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000" y="384025"/>
            <a:ext cx="3075875" cy="4258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morning sunshine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/of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 of self joins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join v subquery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 3.05.2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Nested subqueries parent/child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Revisit Rank (window fx)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Walk through CA 3.05.3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12:30 - 13:30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45"/>
          <p:cNvPicPr preferRelativeResize="0"/>
          <p:nvPr/>
        </p:nvPicPr>
        <p:blipFill rotWithShape="1">
          <a:blip r:embed="rId7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5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Nerdiest  tshirt - time to vote!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Finish on subqueries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Common Table Expressions CA 3.06.1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Working with Views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5 min getupanddance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Fresh air break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this week’s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yoga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16:30-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SQL Advanced Queries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(optional) Review / have another go at  in class activities from today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Start work on this weeks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6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Nearly there Thursday 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47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7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47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518700" y="1826275"/>
            <a:ext cx="22743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9:00 SQL quiz with Flo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/of Labs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-break-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Time on group project 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 (1hr -timngs TBC)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the Bank case study- 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outline of afternoon goals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Demo - analysing c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ustomer behaviour in Bank data with SQL queries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12:30 - 14:00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47"/>
          <p:cNvPicPr preferRelativeResize="0"/>
          <p:nvPr/>
        </p:nvPicPr>
        <p:blipFill rotWithShape="1">
          <a:blip r:embed="rId6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 txBox="1"/>
          <p:nvPr/>
        </p:nvSpPr>
        <p:spPr>
          <a:xfrm>
            <a:off x="3206425" y="1653650"/>
            <a:ext cx="2694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16:15-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7 - SQL rolling calculations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Lab 8 - Making predictions with logistic regression (</a:t>
            </a: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to be continued in tomorrow’s Lab session)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+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Continue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work on this week’s group project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3280975" y="1826275"/>
            <a:ext cx="26949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Demo - analysing customer behaviour in Bank data with SQL queries ( CA 3.07.1,2,3)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-yoga break-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of machine learning end to end workflow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EDA and pre processing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How to use classification models to predict customer status (cont friday)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Binary v multi class classification 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Using logistic regression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Bank Customer Analysis: </a:t>
            </a: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 What are we trying to find out?</a:t>
            </a:r>
            <a:endParaRPr sz="2300">
              <a:solidFill>
                <a:srgbClr val="0B5394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Bank contains data about customer loans, repayments and status, as well as some customer demographics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Overall TASKs are: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Helvetica Neue"/>
              <a:buAutoNum type="arabicParenR"/>
            </a:pPr>
            <a:r>
              <a:rPr lang="en" sz="16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Identify the good clients to whom we can offer other services</a:t>
            </a:r>
            <a:endParaRPr sz="16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Helvetica Neue"/>
              <a:buAutoNum type="arabicParenR"/>
            </a:pPr>
            <a:r>
              <a:rPr lang="en" sz="16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Identify the bad clients that have to watch carefully to minimize the losses</a:t>
            </a:r>
            <a:endParaRPr sz="115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Can I use SQL to analyse customer behaviour and start identifying good/ bad customers? What about identifying any problems that the Bank has in general ?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Bank Customer Analysis:  What are we trying to find out?</a:t>
            </a:r>
            <a:endParaRPr sz="2300">
              <a:solidFill>
                <a:srgbClr val="0B5394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Problem # 1 =  Customer Churn / attrition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Let’s find out month to month, how many customers were doing transactions.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Tool =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LAG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function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Approach - create a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View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use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CTE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where useful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https://www.sqlservertutorial.net/sql-server-window-functions/sql-server-lag-function/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Bank Customer Analysis:  What are we trying to find out?</a:t>
            </a:r>
            <a:endParaRPr sz="2300">
              <a:solidFill>
                <a:srgbClr val="0B5394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Problem # 1 =  Customer Churn / attrition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Let’s find out 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how many customers keep doing transactions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the next month, that they did in previous months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Tool =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self join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Approach - create a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View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https://www.sisense.com/blog/use-self-joins-to-calculate-your-retention-churn-and-reactivation-metrics/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B5394"/>
                </a:solidFill>
                <a:latin typeface="Work Sans"/>
                <a:ea typeface="Work Sans"/>
                <a:cs typeface="Work Sans"/>
                <a:sym typeface="Work Sans"/>
              </a:rPr>
              <a:t>Bank Customer Analysis:  What are we trying to find out?</a:t>
            </a:r>
            <a:endParaRPr sz="2300">
              <a:solidFill>
                <a:srgbClr val="0B5394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Problem # 1 =  Customer Churn / attrition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Let’s figure out </a:t>
            </a: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the difference of ‘active’ users month to month, ie how many more ‘active’ customers this month than last month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Tool = </a:t>
            </a:r>
            <a:r>
              <a:rPr b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window function for a rolling difference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Approach - subquery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https://www.sisense.com/blog/use-self-joins-to-calculate-your-retention-churn-and-reactivation-metrics/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2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TFI Friday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</a:t>
            </a:r>
            <a:r>
              <a:rPr b="1" lang="en" sz="2300">
                <a:solidFill>
                  <a:srgbClr val="FDD35B"/>
                </a:solidFill>
                <a:latin typeface="Work Sans"/>
                <a:ea typeface="Work Sans"/>
                <a:cs typeface="Work Sans"/>
                <a:sym typeface="Work Sans"/>
              </a:rPr>
              <a:t>Yellow background</a:t>
            </a:r>
            <a:endParaRPr sz="2300">
              <a:solidFill>
                <a:srgbClr val="FDD35B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647350" y="898625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What will I learn in this unit?</a:t>
            </a:r>
            <a:endParaRPr b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000" y="384025"/>
            <a:ext cx="3075875" cy="4258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28"/>
          <p:cNvSpPr txBox="1"/>
          <p:nvPr/>
        </p:nvSpPr>
        <p:spPr>
          <a:xfrm>
            <a:off x="837850" y="1477875"/>
            <a:ext cx="4179900" cy="3095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B45F06"/>
                </a:solidFill>
              </a:rPr>
              <a:t>Objectives / concerns</a:t>
            </a:r>
            <a:endParaRPr sz="1200" u="sng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Switching to online --- concerned how this is going to go 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practicalities , working from home 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Query about the data clean project ?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Working with python and ML - nervous about gaps in knowledge from first week - jupyter notebooks shared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HAVING </a:t>
            </a:r>
            <a:endParaRPr sz="12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5F06"/>
                </a:solidFill>
              </a:rPr>
              <a:t>WINDOW FUNCTIONS </a:t>
            </a:r>
            <a:endParaRPr sz="12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Fun day - Monday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2DC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 txBox="1"/>
          <p:nvPr/>
        </p:nvSpPr>
        <p:spPr>
          <a:xfrm>
            <a:off x="3206425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Afternoon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 rotWithShape="1">
          <a:blip r:embed="rId4">
            <a:alphaModFix/>
          </a:blip>
          <a:srcRect b="0" l="14981" r="14981" t="0"/>
          <a:stretch/>
        </p:blipFill>
        <p:spPr>
          <a:xfrm>
            <a:off x="4186050" y="476950"/>
            <a:ext cx="997525" cy="9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6101150" y="146130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Lab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30"/>
          <p:cNvPicPr preferRelativeResize="0"/>
          <p:nvPr/>
        </p:nvPicPr>
        <p:blipFill rotWithShape="1">
          <a:blip r:embed="rId5">
            <a:alphaModFix/>
          </a:blip>
          <a:srcRect b="0" l="15025" r="15025" t="0"/>
          <a:stretch/>
        </p:blipFill>
        <p:spPr>
          <a:xfrm>
            <a:off x="6967975" y="476950"/>
            <a:ext cx="997539" cy="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/>
        </p:nvSpPr>
        <p:spPr>
          <a:xfrm>
            <a:off x="311700" y="1461288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Morning session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518700" y="1977775"/>
            <a:ext cx="22743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Guide for Zoom learning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Class NoticeBoard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Section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challenge - Sian’s example,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Students try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-mid morning break 20 mins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Using Bank data: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SQL Joins, LEFT, RIGHT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-lunch 12:30- 1:30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30"/>
          <p:cNvPicPr preferRelativeResize="0"/>
          <p:nvPr/>
        </p:nvPicPr>
        <p:blipFill rotWithShape="1">
          <a:blip r:embed="rId6">
            <a:alphaModFix/>
          </a:blip>
          <a:srcRect b="0" l="14985" r="14985" t="0"/>
          <a:stretch/>
        </p:blipFill>
        <p:spPr>
          <a:xfrm>
            <a:off x="1291325" y="514000"/>
            <a:ext cx="919680" cy="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/>
        </p:nvSpPr>
        <p:spPr>
          <a:xfrm>
            <a:off x="3206425" y="1758225"/>
            <a:ext cx="26949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The Best of - class challenge from this morning 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Keys, Cardinality 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BOG - Planning a Join query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Joins - multiple tables (2+)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SQL </a:t>
            </a: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Logical processing order review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-Chair yoga break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-fresh air break 20 mins</a:t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6209875" y="1977775"/>
            <a:ext cx="25410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-&gt;TA assisted Lab Groups 16:00-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Catch up on UNIT 2 Labs 1-9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Review and update missing submissions on student portal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SQL Logical processing order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Unit 3 Labs: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Lab SQL Join</a:t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Stretch - Lab SQL Join multiple tables </a:t>
            </a:r>
            <a:r>
              <a:rPr b="1"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r>
              <a:rPr i="1" lang="en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continue working on this morning’s review challenge with Python + SQL</a:t>
            </a:r>
            <a:endParaRPr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/>
        </p:nvSpPr>
        <p:spPr>
          <a:xfrm>
            <a:off x="4842475" y="1165675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Lets start with...</a:t>
            </a:r>
            <a:endParaRPr sz="300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4784300" y="1780450"/>
            <a:ext cx="40110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REVIEW</a:t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Connect to MariaDB online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Select a database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Launch jupyter notebook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Connect to the DB via Python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Create a dataframe from the DB using SQL queries and pandas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Visualise the df in Python using Seaborn or MatplotLib 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Regular"/>
              <a:buAutoNum type="arabicPeriod"/>
            </a:pPr>
            <a:r>
              <a:rPr lang="en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Choose visualisation(s) which answer your data question(s)</a:t>
            </a:r>
            <a:endParaRPr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50" y="1165675"/>
            <a:ext cx="4124050" cy="274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Example : What are we trying to find out?</a:t>
            </a:r>
            <a:endParaRPr sz="230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878100" y="1333200"/>
            <a:ext cx="73878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World database contains information about 239 countries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We want to see the density of the population per sq km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What are the top 25 most dense countries?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-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Excluding any zero/unknown values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What are the capitals of those countries? 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Which capitals have the biggest proportion of the country population ?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ork Sans Regular"/>
              <a:buChar char="●"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Can we reasonably infer capital city population based on country population density?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/>
        </p:nvSpPr>
        <p:spPr>
          <a:xfrm>
            <a:off x="2428117" y="2118655"/>
            <a:ext cx="5144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“Above all else, show the data.” – Edward R. Tufte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0" y="1725175"/>
            <a:ext cx="1697875" cy="11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4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Two Day - Tuesday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